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6" r:id="rId3"/>
    <p:sldId id="257" r:id="rId4"/>
    <p:sldId id="258" r:id="rId5"/>
    <p:sldId id="270" r:id="rId6"/>
    <p:sldId id="285" r:id="rId7"/>
    <p:sldId id="263" r:id="rId8"/>
    <p:sldId id="259" r:id="rId9"/>
    <p:sldId id="296" r:id="rId10"/>
    <p:sldId id="295" r:id="rId11"/>
    <p:sldId id="293" r:id="rId12"/>
    <p:sldId id="271" r:id="rId13"/>
    <p:sldId id="260" r:id="rId14"/>
    <p:sldId id="278" r:id="rId15"/>
    <p:sldId id="279" r:id="rId16"/>
    <p:sldId id="280" r:id="rId17"/>
    <p:sldId id="298" r:id="rId18"/>
    <p:sldId id="262" r:id="rId19"/>
    <p:sldId id="268" r:id="rId20"/>
    <p:sldId id="272" r:id="rId21"/>
    <p:sldId id="277" r:id="rId22"/>
    <p:sldId id="294" r:id="rId23"/>
    <p:sldId id="273" r:id="rId24"/>
    <p:sldId id="297" r:id="rId25"/>
    <p:sldId id="261" r:id="rId26"/>
    <p:sldId id="267" r:id="rId27"/>
    <p:sldId id="275" r:id="rId28"/>
    <p:sldId id="290" r:id="rId29"/>
    <p:sldId id="300" r:id="rId30"/>
    <p:sldId id="301" r:id="rId31"/>
    <p:sldId id="292" r:id="rId32"/>
    <p:sldId id="289" r:id="rId33"/>
    <p:sldId id="299" r:id="rId34"/>
    <p:sldId id="264" r:id="rId35"/>
    <p:sldId id="281" r:id="rId36"/>
    <p:sldId id="288" r:id="rId37"/>
    <p:sldId id="282" r:id="rId38"/>
    <p:sldId id="265" r:id="rId39"/>
    <p:sldId id="276" r:id="rId40"/>
    <p:sldId id="266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58"/>
            <p14:sldId id="270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96"/>
            <p14:sldId id="295"/>
            <p14:sldId id="293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280"/>
            <p14:sldId id="298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77"/>
            <p14:sldId id="294"/>
            <p14:sldId id="273"/>
            <p14:sldId id="297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300"/>
            <p14:sldId id="301"/>
            <p14:sldId id="292"/>
            <p14:sldId id="289"/>
            <p14:sldId id="299"/>
          </p14:sldIdLst>
        </p14:section>
        <p14:section name="Tests et validation" id="{94D45984-7FDA-4840-BDDA-68F2ED4894F4}">
          <p14:sldIdLst>
            <p14:sldId id="264"/>
            <p14:sldId id="281"/>
            <p14:sldId id="288"/>
            <p14:sldId id="282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0FF"/>
    <a:srgbClr val="F9F7FF"/>
    <a:srgbClr val="E4DCFF"/>
    <a:srgbClr val="EDBA3A"/>
    <a:srgbClr val="EE78D5"/>
    <a:srgbClr val="2A1944"/>
    <a:srgbClr val="FFF99A"/>
    <a:srgbClr val="FFCAA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0" autoAdjust="0"/>
  </p:normalViewPr>
  <p:slideViewPr>
    <p:cSldViewPr snapToGrid="0">
      <p:cViewPr>
        <p:scale>
          <a:sx n="75" d="100"/>
          <a:sy n="75" d="100"/>
        </p:scale>
        <p:origin x="413" y="144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28611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428611"/>
        <a:ext cx="2381118" cy="724495"/>
      </dsp:txXfrm>
    </dsp:sp>
    <dsp:sp modelId="{151EF0D5-A7E5-40A2-A8C9-861D58E16A62}">
      <dsp:nvSpPr>
        <dsp:cNvPr id="0" name=""/>
        <dsp:cNvSpPr/>
      </dsp:nvSpPr>
      <dsp:spPr>
        <a:xfrm>
          <a:off x="511716" y="1228589"/>
          <a:ext cx="2381118" cy="154754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73915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79974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79974"/>
        <a:ext cx="2381118" cy="724495"/>
      </dsp:txXfrm>
    </dsp:sp>
    <dsp:sp modelId="{4F2E9ECE-FE4B-401A-A084-D85A93E95BD1}">
      <dsp:nvSpPr>
        <dsp:cNvPr id="0" name=""/>
        <dsp:cNvSpPr/>
      </dsp:nvSpPr>
      <dsp:spPr>
        <a:xfrm>
          <a:off x="4290159" y="1223520"/>
          <a:ext cx="2381118" cy="1742095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74544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57792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57792"/>
        <a:ext cx="2381118" cy="724495"/>
      </dsp:txXfrm>
    </dsp:sp>
    <dsp:sp modelId="{BC79C368-E176-4F98-9494-EBB8FA22201E}">
      <dsp:nvSpPr>
        <dsp:cNvPr id="0" name=""/>
        <dsp:cNvSpPr/>
      </dsp:nvSpPr>
      <dsp:spPr>
        <a:xfrm>
          <a:off x="7713296" y="1174865"/>
          <a:ext cx="3248155" cy="1430822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16772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2025-01-18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samedi 18 janvier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comments" Target="../comments/commen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48686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D4E220-6EF1-67F5-8667-1F44265B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075C0-3A28-EEE3-D9A7-94260214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B0336-56D5-1DDB-E923-6B95F6BF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18534-21D4-0097-27ED-E49FE56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F94ECD-75ED-12D6-A467-E21EC24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019E8-F780-E33E-F12E-E68D97FF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3775CD-ED2F-9DB5-C4DC-86A9FE26A35F}"/>
              </a:ext>
            </a:extLst>
          </p:cNvPr>
          <p:cNvGraphicFramePr/>
          <p:nvPr/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CBBE2E-164D-8332-625B-9D2F10C967C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E2F3F5-25E0-5EE8-61FC-60F44F225E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pPr lvl="1">
              <a:lnSpc>
                <a:spcPct val="200000"/>
              </a:lnSpc>
            </a:pPr>
            <a:r>
              <a:rPr lang="fr-CA" dirty="0"/>
              <a:t>Plateforme Raspberry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EA345-5A97-9948-C473-2806E5E718B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A0A6F3-2AE6-9039-B2D4-FAB93F61C9E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DE9DE9-E8B8-674E-EBF1-EB13CADAFE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Objectifs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des </a:t>
            </a:r>
            <a:r>
              <a:rPr lang="en-CA" dirty="0" err="1"/>
              <a:t>moteurs</a:t>
            </a:r>
            <a:r>
              <a:rPr lang="en-CA" dirty="0"/>
              <a:t> </a:t>
            </a:r>
            <a:r>
              <a:rPr lang="en-CA" dirty="0" err="1"/>
              <a:t>leurs</a:t>
            </a:r>
            <a:r>
              <a:rPr lang="en-CA" dirty="0"/>
              <a:t> drivers </a:t>
            </a:r>
          </a:p>
          <a:p>
            <a:pPr lvl="1"/>
            <a:r>
              <a:rPr lang="en-CA" dirty="0"/>
              <a:t>Premiers tests de </a:t>
            </a:r>
            <a:r>
              <a:rPr lang="en-CA" dirty="0" err="1"/>
              <a:t>mouvement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Choix définitif des capteurs</a:t>
            </a:r>
          </a:p>
          <a:p>
            <a:pPr lvl="1"/>
            <a:r>
              <a:rPr lang="fr-CA" dirty="0"/>
              <a:t>Écriture des fonctions de contrôle du hardware (mouvement moteurs, lecture capteurs)</a:t>
            </a:r>
          </a:p>
          <a:p>
            <a:pPr lvl="1"/>
            <a:r>
              <a:rPr lang="fr-CA" dirty="0"/>
              <a:t>Carte électronique contenant :</a:t>
            </a:r>
          </a:p>
          <a:p>
            <a:pPr lvl="2"/>
            <a:r>
              <a:rPr lang="fr-CA" dirty="0"/>
              <a:t>Alimentation adaptée</a:t>
            </a:r>
          </a:p>
          <a:p>
            <a:pPr lvl="2"/>
            <a:r>
              <a:rPr lang="fr-CA" dirty="0"/>
              <a:t>Drivers moteurs</a:t>
            </a:r>
          </a:p>
          <a:p>
            <a:pPr lvl="2"/>
            <a:r>
              <a:rPr lang="fr-CA" dirty="0"/>
              <a:t>Raspberry</a:t>
            </a:r>
          </a:p>
          <a:p>
            <a:pPr lvl="2"/>
            <a:r>
              <a:rPr lang="fr-CA" dirty="0"/>
              <a:t>Capteurs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lundi 20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7E38CE5-EEB7-BD1A-4A17-5B3DD16DE291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293588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160742"/>
            <a:ext cx="124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le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Rpi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85629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1BAA404-4064-2C33-E79A-2CD18EEE161C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</a:t>
            </a:r>
            <a:r>
              <a:rPr lang="fr-FR" dirty="0" err="1"/>
              <a:t>Rpi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</a:t>
            </a:r>
            <a:r>
              <a:rPr lang="fr-FR" dirty="0" err="1">
                <a:sym typeface="Wingdings" panose="05000000000000000000" pitchFamily="2" charset="2"/>
              </a:rPr>
              <a:t>Rpi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53C904A-446F-132D-5C28-F42B346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962" y="3429000"/>
            <a:ext cx="9744075" cy="25717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83002C-1CEC-DB2B-5E9C-6F4DEB11EF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251F6-0979-C034-7C60-E3B77E1DA004}"/>
              </a:ext>
            </a:extLst>
          </p:cNvPr>
          <p:cNvSpPr/>
          <p:nvPr/>
        </p:nvSpPr>
        <p:spPr>
          <a:xfrm>
            <a:off x="8229600" y="5273040"/>
            <a:ext cx="1666240" cy="528320"/>
          </a:xfrm>
          <a:prstGeom prst="rect">
            <a:avLst/>
          </a:prstGeom>
          <a:solidFill>
            <a:srgbClr val="E7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19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821208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EC39C-5D5B-B7CF-D80E-B53DB7E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A479D-4C78-FBAA-9BD9-845E727E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A982FF-361E-0E44-2906-29E9BCB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699DA-EFFB-5128-37D9-86FF822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2E8E8-74C3-932A-FF4C-20A320E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7C786-579D-8213-693D-FC6CF37A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0E9C69F-00D3-1ACF-9EC1-4D55A8A73D46}"/>
              </a:ext>
            </a:extLst>
          </p:cNvPr>
          <p:cNvGraphicFramePr/>
          <p:nvPr/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B1EDFAE-0B0C-3DF4-9FFF-5D430B5106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54971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Python</a:t>
            </a:r>
          </a:p>
          <a:p>
            <a:r>
              <a:rPr lang="fr-FR" dirty="0" err="1"/>
              <a:t>Rpi</a:t>
            </a:r>
            <a:r>
              <a:rPr lang="fr-FR" dirty="0"/>
              <a:t> : performances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5952720" y="4362652"/>
            <a:ext cx="914400" cy="9144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D442F4B-55F7-7B7D-46ED-66EDF6419AA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Objectifs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Étude des solutions possible</a:t>
            </a:r>
          </a:p>
          <a:p>
            <a:pPr lvl="1"/>
            <a:r>
              <a:rPr lang="en-CA" dirty="0" err="1"/>
              <a:t>Récupération</a:t>
            </a:r>
            <a:r>
              <a:rPr lang="en-CA" dirty="0"/>
              <a:t> de </a:t>
            </a:r>
            <a:r>
              <a:rPr lang="en-CA" dirty="0" err="1"/>
              <a:t>fichiers</a:t>
            </a:r>
            <a:r>
              <a:rPr lang="en-CA" dirty="0"/>
              <a:t> templates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Adapter les Template : </a:t>
            </a:r>
          </a:p>
          <a:p>
            <a:pPr lvl="2"/>
            <a:r>
              <a:rPr lang="fr-CA" dirty="0"/>
              <a:t>Au type de </a:t>
            </a:r>
            <a:r>
              <a:rPr lang="fr-CA" dirty="0" err="1"/>
              <a:t>device</a:t>
            </a:r>
            <a:endParaRPr lang="fr-CA" dirty="0"/>
          </a:p>
          <a:p>
            <a:pPr lvl="2"/>
            <a:r>
              <a:rPr lang="fr-CA" dirty="0"/>
              <a:t>Préparer le contrôle 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65B2CB2-A3A0-474A-B551-87617F7DCF8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315514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E10507-5DC0-530F-DE81-31EA571BF74B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Base Equatoriale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E2C896-55D0-2A60-883F-F261CA515FFA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Split Ring Compound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épicycloïdale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2F1C38C-1FDB-5ED2-A7E7-9DCE6823C62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09D63-93C3-7CED-2BD2-E3E4507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F2FEA39-1225-2394-4770-B78DD5BDA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45" y="1711369"/>
            <a:ext cx="2233677" cy="2233677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3FBB1B-CCAE-102E-24AE-2421099B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E6D13C-95A7-0C4B-A78C-2E80AEE9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5F009B-E6BA-C7A1-D073-1D17B686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A9595B3-D91A-03DE-C219-72C1B042F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46" y="4156739"/>
            <a:ext cx="2233676" cy="2233676"/>
          </a:xfrm>
          <a:prstGeom prst="rect">
            <a:avLst/>
          </a:prstGeom>
        </p:spPr>
      </p:pic>
      <p:pic>
        <p:nvPicPr>
          <p:cNvPr id="37" name="null">
            <a:hlinkClick r:id="" action="ppaction://media"/>
            <a:extLst>
              <a:ext uri="{FF2B5EF4-FFF2-40B4-BE49-F238E27FC236}">
                <a16:creationId xmlns:a16="http://schemas.microsoft.com/office/drawing/2014/main" id="{48DBD97E-DA6B-FB79-6A14-3DCF0A2FF7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8201" y="2248410"/>
            <a:ext cx="6032484" cy="3393272"/>
          </a:xfrm>
          <a:prstGeom prst="rect">
            <a:avLst/>
          </a:prstGeom>
        </p:spPr>
      </p:pic>
      <p:sp>
        <p:nvSpPr>
          <p:cNvPr id="38" name="Signe Plus 37">
            <a:extLst>
              <a:ext uri="{FF2B5EF4-FFF2-40B4-BE49-F238E27FC236}">
                <a16:creationId xmlns:a16="http://schemas.microsoft.com/office/drawing/2014/main" id="{F2CD67AE-2B57-6C8C-C6AC-FCFE026109D8}"/>
              </a:ext>
            </a:extLst>
          </p:cNvPr>
          <p:cNvSpPr/>
          <p:nvPr/>
        </p:nvSpPr>
        <p:spPr>
          <a:xfrm>
            <a:off x="204003" y="3429000"/>
            <a:ext cx="1268393" cy="1268393"/>
          </a:xfrm>
          <a:prstGeom prst="mathPlus">
            <a:avLst/>
          </a:prstGeom>
          <a:solidFill>
            <a:srgbClr val="E4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st égal à 38">
            <a:extLst>
              <a:ext uri="{FF2B5EF4-FFF2-40B4-BE49-F238E27FC236}">
                <a16:creationId xmlns:a16="http://schemas.microsoft.com/office/drawing/2014/main" id="{E18EA851-6D6E-0A01-9C46-0CC9E68ADB2A}"/>
              </a:ext>
            </a:extLst>
          </p:cNvPr>
          <p:cNvSpPr/>
          <p:nvPr/>
        </p:nvSpPr>
        <p:spPr>
          <a:xfrm>
            <a:off x="3832601" y="3429000"/>
            <a:ext cx="1625600" cy="1268393"/>
          </a:xfrm>
          <a:prstGeom prst="mathEqual">
            <a:avLst/>
          </a:prstGeom>
          <a:solidFill>
            <a:srgbClr val="E4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905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38" grpId="0" animBg="1"/>
      <p:bldP spid="38" grpId="1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à l’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du projet :</a:t>
            </a:r>
          </a:p>
          <a:p>
            <a:pPr lvl="1"/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</a:p>
          <a:p>
            <a:pPr lvl="1"/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</a:p>
          <a:p>
            <a:pPr lvl="1"/>
            <a:r>
              <a:rPr lang="fr-FR" dirty="0"/>
              <a:t>Objectifs personnels (défi, apprentissage,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EF5840-6B06-5D3C-9AF3-6642A7D9A08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577492-F417-FE72-B398-AF467F8E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CBE25-FA33-F7CB-93C7-E2DD3599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1B7AF-A609-E2D3-B4ED-4AF86E26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22E6B-0B0D-35ED-9F39-9122E120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FF2E94-34F7-23B2-0D89-063C248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6FCCE37-4DAC-24BE-70E4-E2DF6927EE00}"/>
              </a:ext>
            </a:extLst>
          </p:cNvPr>
          <p:cNvGrpSpPr/>
          <p:nvPr/>
        </p:nvGrpSpPr>
        <p:grpSpPr>
          <a:xfrm>
            <a:off x="5267660" y="2078071"/>
            <a:ext cx="3638144" cy="3638144"/>
            <a:chOff x="5267660" y="2078071"/>
            <a:chExt cx="3638144" cy="3638144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887C812-9365-C1A9-E758-0D7FEEFACFDD}"/>
                </a:ext>
              </a:extLst>
            </p:cNvPr>
            <p:cNvGrpSpPr/>
            <p:nvPr/>
          </p:nvGrpSpPr>
          <p:grpSpPr>
            <a:xfrm>
              <a:off x="5267660" y="2078071"/>
              <a:ext cx="3638144" cy="3638144"/>
              <a:chOff x="5832341" y="1945532"/>
              <a:chExt cx="3638144" cy="3638144"/>
            </a:xfrm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854C5A-60A4-E8FB-FBDD-5621678198E4}"/>
                  </a:ext>
                </a:extLst>
              </p:cNvPr>
              <p:cNvSpPr/>
              <p:nvPr/>
            </p:nvSpPr>
            <p:spPr>
              <a:xfrm>
                <a:off x="5832341" y="1945532"/>
                <a:ext cx="3638144" cy="3638144"/>
              </a:xfrm>
              <a:custGeom>
                <a:avLst/>
                <a:gdLst>
                  <a:gd name="connsiteX0" fmla="*/ 1819072 w 3638144"/>
                  <a:gd name="connsiteY0" fmla="*/ 192932 h 3638144"/>
                  <a:gd name="connsiteX1" fmla="*/ 192932 w 3638144"/>
                  <a:gd name="connsiteY1" fmla="*/ 1819072 h 3638144"/>
                  <a:gd name="connsiteX2" fmla="*/ 1819072 w 3638144"/>
                  <a:gd name="connsiteY2" fmla="*/ 3445212 h 3638144"/>
                  <a:gd name="connsiteX3" fmla="*/ 3445212 w 3638144"/>
                  <a:gd name="connsiteY3" fmla="*/ 1819072 h 3638144"/>
                  <a:gd name="connsiteX4" fmla="*/ 1819072 w 3638144"/>
                  <a:gd name="connsiteY4" fmla="*/ 192932 h 3638144"/>
                  <a:gd name="connsiteX5" fmla="*/ 1819072 w 3638144"/>
                  <a:gd name="connsiteY5" fmla="*/ 0 h 3638144"/>
                  <a:gd name="connsiteX6" fmla="*/ 3638144 w 3638144"/>
                  <a:gd name="connsiteY6" fmla="*/ 1819072 h 3638144"/>
                  <a:gd name="connsiteX7" fmla="*/ 1819072 w 3638144"/>
                  <a:gd name="connsiteY7" fmla="*/ 3638144 h 3638144"/>
                  <a:gd name="connsiteX8" fmla="*/ 0 w 3638144"/>
                  <a:gd name="connsiteY8" fmla="*/ 1819072 h 3638144"/>
                  <a:gd name="connsiteX9" fmla="*/ 1819072 w 3638144"/>
                  <a:gd name="connsiteY9" fmla="*/ 0 h 363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8144" h="3638144">
                    <a:moveTo>
                      <a:pt x="1819072" y="192932"/>
                    </a:moveTo>
                    <a:cubicBezTo>
                      <a:pt x="920980" y="192932"/>
                      <a:pt x="192932" y="920980"/>
                      <a:pt x="192932" y="1819072"/>
                    </a:cubicBezTo>
                    <a:cubicBezTo>
                      <a:pt x="192932" y="2717164"/>
                      <a:pt x="920980" y="3445212"/>
                      <a:pt x="1819072" y="3445212"/>
                    </a:cubicBezTo>
                    <a:cubicBezTo>
                      <a:pt x="2717164" y="3445212"/>
                      <a:pt x="3445212" y="2717164"/>
                      <a:pt x="3445212" y="1819072"/>
                    </a:cubicBezTo>
                    <a:cubicBezTo>
                      <a:pt x="3445212" y="920980"/>
                      <a:pt x="2717164" y="192932"/>
                      <a:pt x="1819072" y="192932"/>
                    </a:cubicBezTo>
                    <a:close/>
                    <a:moveTo>
                      <a:pt x="1819072" y="0"/>
                    </a:moveTo>
                    <a:cubicBezTo>
                      <a:pt x="2823718" y="0"/>
                      <a:pt x="3638144" y="814426"/>
                      <a:pt x="3638144" y="1819072"/>
                    </a:cubicBezTo>
                    <a:cubicBezTo>
                      <a:pt x="3638144" y="2823718"/>
                      <a:pt x="2823718" y="3638144"/>
                      <a:pt x="1819072" y="3638144"/>
                    </a:cubicBezTo>
                    <a:cubicBezTo>
                      <a:pt x="814426" y="3638144"/>
                      <a:pt x="0" y="2823718"/>
                      <a:pt x="0" y="1819072"/>
                    </a:cubicBezTo>
                    <a:cubicBezTo>
                      <a:pt x="0" y="814426"/>
                      <a:pt x="814426" y="0"/>
                      <a:pt x="1819072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C3A60204-676C-E703-EF5E-04458A79D35B}"/>
                  </a:ext>
                </a:extLst>
              </p:cNvPr>
              <p:cNvSpPr/>
              <p:nvPr/>
            </p:nvSpPr>
            <p:spPr>
              <a:xfrm>
                <a:off x="7314784" y="3427975"/>
                <a:ext cx="673259" cy="67325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1531E724-9847-260E-05A9-A746578CE1A9}"/>
                  </a:ext>
                </a:extLst>
              </p:cNvPr>
              <p:cNvSpPr/>
              <p:nvPr/>
            </p:nvSpPr>
            <p:spPr>
              <a:xfrm>
                <a:off x="7647500" y="2383536"/>
                <a:ext cx="1289198" cy="128919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DFE9D9B-9B11-997F-535C-ACF74267E1B7}"/>
                </a:ext>
              </a:extLst>
            </p:cNvPr>
            <p:cNvGrpSpPr/>
            <p:nvPr/>
          </p:nvGrpSpPr>
          <p:grpSpPr>
            <a:xfrm>
              <a:off x="5339211" y="2149622"/>
              <a:ext cx="3495042" cy="3495042"/>
              <a:chOff x="5903892" y="2017083"/>
              <a:chExt cx="3495042" cy="3495042"/>
            </a:xfrm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DC814AA8-462C-F7C0-F849-F0A32FFBA372}"/>
                  </a:ext>
                </a:extLst>
              </p:cNvPr>
              <p:cNvSpPr/>
              <p:nvPr/>
            </p:nvSpPr>
            <p:spPr>
              <a:xfrm>
                <a:off x="5903892" y="2017083"/>
                <a:ext cx="3495042" cy="3495042"/>
              </a:xfrm>
              <a:custGeom>
                <a:avLst/>
                <a:gdLst>
                  <a:gd name="connsiteX0" fmla="*/ 1819072 w 3638144"/>
                  <a:gd name="connsiteY0" fmla="*/ 192932 h 3638144"/>
                  <a:gd name="connsiteX1" fmla="*/ 192932 w 3638144"/>
                  <a:gd name="connsiteY1" fmla="*/ 1819072 h 3638144"/>
                  <a:gd name="connsiteX2" fmla="*/ 1819072 w 3638144"/>
                  <a:gd name="connsiteY2" fmla="*/ 3445212 h 3638144"/>
                  <a:gd name="connsiteX3" fmla="*/ 3445212 w 3638144"/>
                  <a:gd name="connsiteY3" fmla="*/ 1819072 h 3638144"/>
                  <a:gd name="connsiteX4" fmla="*/ 1819072 w 3638144"/>
                  <a:gd name="connsiteY4" fmla="*/ 192932 h 3638144"/>
                  <a:gd name="connsiteX5" fmla="*/ 1819072 w 3638144"/>
                  <a:gd name="connsiteY5" fmla="*/ 0 h 3638144"/>
                  <a:gd name="connsiteX6" fmla="*/ 3638144 w 3638144"/>
                  <a:gd name="connsiteY6" fmla="*/ 1819072 h 3638144"/>
                  <a:gd name="connsiteX7" fmla="*/ 1819072 w 3638144"/>
                  <a:gd name="connsiteY7" fmla="*/ 3638144 h 3638144"/>
                  <a:gd name="connsiteX8" fmla="*/ 0 w 3638144"/>
                  <a:gd name="connsiteY8" fmla="*/ 1819072 h 3638144"/>
                  <a:gd name="connsiteX9" fmla="*/ 1819072 w 3638144"/>
                  <a:gd name="connsiteY9" fmla="*/ 0 h 363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8144" h="3638144">
                    <a:moveTo>
                      <a:pt x="1819072" y="192932"/>
                    </a:moveTo>
                    <a:cubicBezTo>
                      <a:pt x="920980" y="192932"/>
                      <a:pt x="192932" y="920980"/>
                      <a:pt x="192932" y="1819072"/>
                    </a:cubicBezTo>
                    <a:cubicBezTo>
                      <a:pt x="192932" y="2717164"/>
                      <a:pt x="920980" y="3445212"/>
                      <a:pt x="1819072" y="3445212"/>
                    </a:cubicBezTo>
                    <a:cubicBezTo>
                      <a:pt x="2717164" y="3445212"/>
                      <a:pt x="3445212" y="2717164"/>
                      <a:pt x="3445212" y="1819072"/>
                    </a:cubicBezTo>
                    <a:cubicBezTo>
                      <a:pt x="3445212" y="920980"/>
                      <a:pt x="2717164" y="192932"/>
                      <a:pt x="1819072" y="192932"/>
                    </a:cubicBezTo>
                    <a:close/>
                    <a:moveTo>
                      <a:pt x="1819072" y="0"/>
                    </a:moveTo>
                    <a:cubicBezTo>
                      <a:pt x="2823718" y="0"/>
                      <a:pt x="3638144" y="814426"/>
                      <a:pt x="3638144" y="1819072"/>
                    </a:cubicBezTo>
                    <a:cubicBezTo>
                      <a:pt x="3638144" y="2823718"/>
                      <a:pt x="2823718" y="3638144"/>
                      <a:pt x="1819072" y="3638144"/>
                    </a:cubicBezTo>
                    <a:cubicBezTo>
                      <a:pt x="814426" y="3638144"/>
                      <a:pt x="0" y="2823718"/>
                      <a:pt x="0" y="1819072"/>
                    </a:cubicBezTo>
                    <a:cubicBezTo>
                      <a:pt x="0" y="814426"/>
                      <a:pt x="814426" y="0"/>
                      <a:pt x="1819072" y="0"/>
                    </a:cubicBezTo>
                    <a:close/>
                  </a:path>
                </a:pathLst>
              </a:custGeom>
              <a:solidFill>
                <a:srgbClr val="EE78D5">
                  <a:alpha val="89804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25EEBEA6-C599-F131-26CC-391373ACC4A9}"/>
                  </a:ext>
                </a:extLst>
              </p:cNvPr>
              <p:cNvSpPr/>
              <p:nvPr/>
            </p:nvSpPr>
            <p:spPr>
              <a:xfrm>
                <a:off x="7741261" y="2457521"/>
                <a:ext cx="1135394" cy="113539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F931D8F-33BF-2359-0F36-BFF51C1B5991}"/>
              </a:ext>
            </a:extLst>
          </p:cNvPr>
          <p:cNvGrpSpPr/>
          <p:nvPr/>
        </p:nvGrpSpPr>
        <p:grpSpPr>
          <a:xfrm>
            <a:off x="680861" y="2312077"/>
            <a:ext cx="3638144" cy="3638144"/>
            <a:chOff x="5832341" y="1945532"/>
            <a:chExt cx="3638144" cy="3638144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FF2A7FD5-0CD4-ACB7-D84A-FBFA3F514C5C}"/>
                </a:ext>
              </a:extLst>
            </p:cNvPr>
            <p:cNvSpPr/>
            <p:nvPr/>
          </p:nvSpPr>
          <p:spPr>
            <a:xfrm>
              <a:off x="5832341" y="1945532"/>
              <a:ext cx="3638144" cy="3638144"/>
            </a:xfrm>
            <a:custGeom>
              <a:avLst/>
              <a:gdLst>
                <a:gd name="connsiteX0" fmla="*/ 1819072 w 3638144"/>
                <a:gd name="connsiteY0" fmla="*/ 192932 h 3638144"/>
                <a:gd name="connsiteX1" fmla="*/ 192932 w 3638144"/>
                <a:gd name="connsiteY1" fmla="*/ 1819072 h 3638144"/>
                <a:gd name="connsiteX2" fmla="*/ 1819072 w 3638144"/>
                <a:gd name="connsiteY2" fmla="*/ 3445212 h 3638144"/>
                <a:gd name="connsiteX3" fmla="*/ 3445212 w 3638144"/>
                <a:gd name="connsiteY3" fmla="*/ 1819072 h 3638144"/>
                <a:gd name="connsiteX4" fmla="*/ 1819072 w 3638144"/>
                <a:gd name="connsiteY4" fmla="*/ 192932 h 3638144"/>
                <a:gd name="connsiteX5" fmla="*/ 1819072 w 3638144"/>
                <a:gd name="connsiteY5" fmla="*/ 0 h 3638144"/>
                <a:gd name="connsiteX6" fmla="*/ 3638144 w 3638144"/>
                <a:gd name="connsiteY6" fmla="*/ 1819072 h 3638144"/>
                <a:gd name="connsiteX7" fmla="*/ 1819072 w 3638144"/>
                <a:gd name="connsiteY7" fmla="*/ 3638144 h 3638144"/>
                <a:gd name="connsiteX8" fmla="*/ 0 w 3638144"/>
                <a:gd name="connsiteY8" fmla="*/ 1819072 h 3638144"/>
                <a:gd name="connsiteX9" fmla="*/ 1819072 w 3638144"/>
                <a:gd name="connsiteY9" fmla="*/ 0 h 363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8144" h="3638144">
                  <a:moveTo>
                    <a:pt x="1819072" y="192932"/>
                  </a:moveTo>
                  <a:cubicBezTo>
                    <a:pt x="920980" y="192932"/>
                    <a:pt x="192932" y="920980"/>
                    <a:pt x="192932" y="1819072"/>
                  </a:cubicBezTo>
                  <a:cubicBezTo>
                    <a:pt x="192932" y="2717164"/>
                    <a:pt x="920980" y="3445212"/>
                    <a:pt x="1819072" y="3445212"/>
                  </a:cubicBezTo>
                  <a:cubicBezTo>
                    <a:pt x="2717164" y="3445212"/>
                    <a:pt x="3445212" y="2717164"/>
                    <a:pt x="3445212" y="1819072"/>
                  </a:cubicBezTo>
                  <a:cubicBezTo>
                    <a:pt x="3445212" y="920980"/>
                    <a:pt x="2717164" y="192932"/>
                    <a:pt x="1819072" y="192932"/>
                  </a:cubicBezTo>
                  <a:close/>
                  <a:moveTo>
                    <a:pt x="1819072" y="0"/>
                  </a:moveTo>
                  <a:cubicBezTo>
                    <a:pt x="2823718" y="0"/>
                    <a:pt x="3638144" y="814426"/>
                    <a:pt x="3638144" y="1819072"/>
                  </a:cubicBezTo>
                  <a:cubicBezTo>
                    <a:pt x="3638144" y="2823718"/>
                    <a:pt x="2823718" y="3638144"/>
                    <a:pt x="1819072" y="3638144"/>
                  </a:cubicBezTo>
                  <a:cubicBezTo>
                    <a:pt x="814426" y="3638144"/>
                    <a:pt x="0" y="2823718"/>
                    <a:pt x="0" y="1819072"/>
                  </a:cubicBezTo>
                  <a:cubicBezTo>
                    <a:pt x="0" y="814426"/>
                    <a:pt x="814426" y="0"/>
                    <a:pt x="181907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6528BFB-EC30-722E-08C2-A3206883F879}"/>
                </a:ext>
              </a:extLst>
            </p:cNvPr>
            <p:cNvSpPr/>
            <p:nvPr/>
          </p:nvSpPr>
          <p:spPr>
            <a:xfrm>
              <a:off x="7314784" y="3427975"/>
              <a:ext cx="673259" cy="6732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E9F4EF3-3CD7-53BD-8C53-CC0ACFABCE9E}"/>
                </a:ext>
              </a:extLst>
            </p:cNvPr>
            <p:cNvSpPr/>
            <p:nvPr/>
          </p:nvSpPr>
          <p:spPr>
            <a:xfrm>
              <a:off x="7647500" y="2383536"/>
              <a:ext cx="1289198" cy="128919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A6AC4A8-433E-E76D-EA2C-90A705089D7C}"/>
              </a:ext>
            </a:extLst>
          </p:cNvPr>
          <p:cNvCxnSpPr>
            <a:cxnSpLocks/>
          </p:cNvCxnSpPr>
          <p:nvPr/>
        </p:nvCxnSpPr>
        <p:spPr>
          <a:xfrm>
            <a:off x="2496020" y="4131149"/>
            <a:ext cx="1180553" cy="11134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09BB300-BDC3-6306-44E0-A28C0B7B2DB5}"/>
              </a:ext>
            </a:extLst>
          </p:cNvPr>
          <p:cNvCxnSpPr>
            <a:cxnSpLocks/>
          </p:cNvCxnSpPr>
          <p:nvPr/>
        </p:nvCxnSpPr>
        <p:spPr>
          <a:xfrm>
            <a:off x="3170078" y="3422904"/>
            <a:ext cx="1197343" cy="108709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082E8B7-1FD7-578E-289B-40700F637D6E}"/>
              </a:ext>
            </a:extLst>
          </p:cNvPr>
          <p:cNvCxnSpPr/>
          <p:nvPr/>
        </p:nvCxnSpPr>
        <p:spPr>
          <a:xfrm>
            <a:off x="3621302" y="2955884"/>
            <a:ext cx="1216444" cy="11479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2CB0881-8E84-0FE6-C28E-FBAE4C86232D}"/>
              </a:ext>
            </a:extLst>
          </p:cNvPr>
          <p:cNvCxnSpPr>
            <a:cxnSpLocks/>
            <a:endCxn id="23" idx="7"/>
          </p:cNvCxnSpPr>
          <p:nvPr/>
        </p:nvCxnSpPr>
        <p:spPr>
          <a:xfrm flipV="1">
            <a:off x="2496020" y="2938880"/>
            <a:ext cx="1100399" cy="119226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2F2F04E-B32F-DEB5-A098-0A03EF004CCC}"/>
              </a:ext>
            </a:extLst>
          </p:cNvPr>
          <p:cNvCxnSpPr>
            <a:cxnSpLocks/>
          </p:cNvCxnSpPr>
          <p:nvPr/>
        </p:nvCxnSpPr>
        <p:spPr>
          <a:xfrm>
            <a:off x="2740164" y="3871414"/>
            <a:ext cx="1201115" cy="108809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9DBECDE-89A3-16A0-03E8-8CF904314E24}"/>
              </a:ext>
            </a:extLst>
          </p:cNvPr>
          <p:cNvCxnSpPr>
            <a:cxnSpLocks/>
          </p:cNvCxnSpPr>
          <p:nvPr/>
        </p:nvCxnSpPr>
        <p:spPr>
          <a:xfrm>
            <a:off x="7086556" y="3896252"/>
            <a:ext cx="1225418" cy="112314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0E3C082-5AC2-D6ED-232E-35F6BECC2E2F}"/>
              </a:ext>
            </a:extLst>
          </p:cNvPr>
          <p:cNvCxnSpPr>
            <a:cxnSpLocks/>
          </p:cNvCxnSpPr>
          <p:nvPr/>
        </p:nvCxnSpPr>
        <p:spPr>
          <a:xfrm>
            <a:off x="7760614" y="3188007"/>
            <a:ext cx="1216741" cy="111437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B4D4A9F-286B-0F6A-50C9-B70087B28D83}"/>
              </a:ext>
            </a:extLst>
          </p:cNvPr>
          <p:cNvCxnSpPr/>
          <p:nvPr/>
        </p:nvCxnSpPr>
        <p:spPr>
          <a:xfrm>
            <a:off x="8150352" y="2757413"/>
            <a:ext cx="1216444" cy="11479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2418473-42B8-552A-DACB-ECC2450619CC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7086556" y="2756335"/>
            <a:ext cx="1059143" cy="113991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ABB4935-AF36-B753-D452-D47F2062871D}"/>
              </a:ext>
            </a:extLst>
          </p:cNvPr>
          <p:cNvCxnSpPr>
            <a:cxnSpLocks/>
          </p:cNvCxnSpPr>
          <p:nvPr/>
        </p:nvCxnSpPr>
        <p:spPr>
          <a:xfrm>
            <a:off x="7330700" y="3636517"/>
            <a:ext cx="1232509" cy="11333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DB9F0-8837-2816-84CA-5699FDEFDD9B}"/>
              </a:ext>
            </a:extLst>
          </p:cNvPr>
          <p:cNvSpPr txBox="1"/>
          <p:nvPr/>
        </p:nvSpPr>
        <p:spPr>
          <a:xfrm>
            <a:off x="3046219" y="44117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BD69B74-7F9E-1A9E-0236-DA3580B7B7F6}"/>
              </a:ext>
            </a:extLst>
          </p:cNvPr>
          <p:cNvSpPr txBox="1"/>
          <p:nvPr/>
        </p:nvSpPr>
        <p:spPr>
          <a:xfrm>
            <a:off x="3438249" y="402724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7414AD-6E18-30F6-AD4B-936C971E91F2}"/>
              </a:ext>
            </a:extLst>
          </p:cNvPr>
          <p:cNvSpPr txBox="1"/>
          <p:nvPr/>
        </p:nvSpPr>
        <p:spPr>
          <a:xfrm>
            <a:off x="3712464" y="35342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1B25FC9-27DF-D486-3FC7-CEDED981184D}"/>
              </a:ext>
            </a:extLst>
          </p:cNvPr>
          <p:cNvSpPr txBox="1"/>
          <p:nvPr/>
        </p:nvSpPr>
        <p:spPr>
          <a:xfrm>
            <a:off x="7927601" y="37893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6835B43-FFBC-43F5-FA58-F2423D47117D}"/>
              </a:ext>
            </a:extLst>
          </p:cNvPr>
          <p:cNvSpPr txBox="1"/>
          <p:nvPr/>
        </p:nvSpPr>
        <p:spPr>
          <a:xfrm>
            <a:off x="8243539" y="337191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885C991-1FC9-C41F-F658-46DF4C0DD3FB}"/>
              </a:ext>
            </a:extLst>
          </p:cNvPr>
          <p:cNvSpPr txBox="1"/>
          <p:nvPr/>
        </p:nvSpPr>
        <p:spPr>
          <a:xfrm>
            <a:off x="7630802" y="41248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A16C9E2B-43BF-3463-19A2-C46BEFBF1896}"/>
                  </a:ext>
                </a:extLst>
              </p:cNvPr>
              <p:cNvSpPr txBox="1"/>
              <p:nvPr/>
            </p:nvSpPr>
            <p:spPr>
              <a:xfrm>
                <a:off x="1510449" y="4945218"/>
                <a:ext cx="1468671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A16C9E2B-43BF-3463-19A2-C46BEFBF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449" y="4945218"/>
                <a:ext cx="1468671" cy="276999"/>
              </a:xfrm>
              <a:prstGeom prst="rect">
                <a:avLst/>
              </a:prstGeom>
              <a:blipFill>
                <a:blip r:embed="rId2"/>
                <a:stretch>
                  <a:fillRect l="-3292" r="-412" b="-125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192BA8EF-9954-5499-E9C4-25EC6D003787}"/>
                  </a:ext>
                </a:extLst>
              </p:cNvPr>
              <p:cNvSpPr txBox="1"/>
              <p:nvPr/>
            </p:nvSpPr>
            <p:spPr>
              <a:xfrm>
                <a:off x="5976594" y="4640241"/>
                <a:ext cx="1962012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192BA8EF-9954-5499-E9C4-25EC6D00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594" y="4640241"/>
                <a:ext cx="1962012" cy="276999"/>
              </a:xfrm>
              <a:prstGeom prst="rect">
                <a:avLst/>
              </a:prstGeom>
              <a:blipFill>
                <a:blip r:embed="rId3"/>
                <a:stretch>
                  <a:fillRect l="-1852" r="-617" b="-125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960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235" y="1929901"/>
            <a:ext cx="2071517" cy="4130429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12" y="1929902"/>
            <a:ext cx="1913591" cy="413043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389" y="4380600"/>
            <a:ext cx="2445788" cy="2340875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88D6D5A-1F30-28F5-53A6-6F9CC864AA8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</a:extLst>
          </a:blip>
          <a:srcRect l="20937" t="522" r="20815" b="5223"/>
          <a:stretch/>
        </p:blipFill>
        <p:spPr>
          <a:xfrm>
            <a:off x="8610600" y="2714017"/>
            <a:ext cx="3200400" cy="386188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AD02A-9AAA-52A7-E4E0-25AF29AC27A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3D5FC-80A9-468A-8AB9-FCE72518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Objectifs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9EC46F-D026-4E98-9C17-12132A2D2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du type de </a:t>
            </a:r>
            <a:r>
              <a:rPr lang="en-CA" dirty="0" err="1"/>
              <a:t>réducteur</a:t>
            </a:r>
            <a:endParaRPr lang="en-CA" dirty="0"/>
          </a:p>
          <a:p>
            <a:pPr lvl="1"/>
            <a:r>
              <a:rPr lang="en-CA" dirty="0"/>
              <a:t>Premiers </a:t>
            </a:r>
            <a:r>
              <a:rPr lang="en-CA" dirty="0" err="1"/>
              <a:t>essais</a:t>
            </a:r>
            <a:r>
              <a:rPr lang="en-CA" dirty="0"/>
              <a:t> de validation de la techno</a:t>
            </a:r>
          </a:p>
          <a:p>
            <a:pPr lvl="1"/>
            <a:r>
              <a:rPr lang="en-CA" dirty="0"/>
              <a:t>CAD monture pour exploration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Améliorer design  réducteur</a:t>
            </a:r>
          </a:p>
          <a:p>
            <a:pPr lvl="1"/>
            <a:r>
              <a:rPr lang="fr-CA" dirty="0"/>
              <a:t>Construire méthodo conception réducteur</a:t>
            </a:r>
          </a:p>
          <a:p>
            <a:pPr lvl="1"/>
            <a:r>
              <a:rPr lang="fr-CA" dirty="0"/>
              <a:t>Concevoir structure monture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FCE16D-A7E8-4053-BDD2-97EED6E2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099360-1542-45D1-86E7-EA461B5B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319833-8B0B-499E-ABB0-5D4755C4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10A3AD3-CBA7-49F0-86DE-60832F51F74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138078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FD9F8-ABD5-3722-E55E-4489F339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0924F0-5F8C-AD17-775D-77350CFE1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a déjà été testé, réalisé ou validé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55D01-BFB2-48C9-9C5D-CDBF4061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3A47-37D6-4E39-9191-E87062122ACD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982A6-80EC-44DD-B0DF-4A04B4F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CA00-49ED-420F-B505-B8011C88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19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35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D8FCCD4-21FE-F52D-35B6-03FF6668DBD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36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AB862C0-FDAF-6E67-1C29-8B12383E956E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  <p:pic>
        <p:nvPicPr>
          <p:cNvPr id="10" name="vid20240527203738_rUEwJg0H">
            <a:hlinkClick r:id="" action="ppaction://media"/>
            <a:extLst>
              <a:ext uri="{FF2B5EF4-FFF2-40B4-BE49-F238E27FC236}">
                <a16:creationId xmlns:a16="http://schemas.microsoft.com/office/drawing/2014/main" id="{E1FFFFE4-3333-1D0C-3F75-7B547EADD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3688" b="14082"/>
          <a:stretch/>
        </p:blipFill>
        <p:spPr>
          <a:xfrm>
            <a:off x="7646394" y="1718841"/>
            <a:ext cx="3511798" cy="3885203"/>
          </a:xfrm>
          <a:prstGeom prst="rect">
            <a:avLst/>
          </a:prstGeom>
        </p:spPr>
      </p:pic>
      <p:pic>
        <p:nvPicPr>
          <p:cNvPr id="11" name="vid-20240527-wa0001_ku7Pyr4J">
            <a:hlinkClick r:id="" action="ppaction://media"/>
            <a:extLst>
              <a:ext uri="{FF2B5EF4-FFF2-40B4-BE49-F238E27FC236}">
                <a16:creationId xmlns:a16="http://schemas.microsoft.com/office/drawing/2014/main" id="{DEDECA58-2CFC-7F42-077A-CFDEB5A96A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2838" b="14081"/>
          <a:stretch/>
        </p:blipFill>
        <p:spPr>
          <a:xfrm>
            <a:off x="1154418" y="1750515"/>
            <a:ext cx="3410722" cy="38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19765-B559-3FFF-745B-4D753B6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de l’électronique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9438FF-C520-434A-A54F-69DB0177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4AE656-3DBE-6B7C-1042-DEFB66AE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0F981-AA63-7854-E847-54A8FBD4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37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72866C-B5D4-E920-F841-E8A3A762DFDE}"/>
              </a:ext>
            </a:extLst>
          </p:cNvPr>
          <p:cNvGrpSpPr/>
          <p:nvPr/>
        </p:nvGrpSpPr>
        <p:grpSpPr>
          <a:xfrm>
            <a:off x="6634266" y="2293668"/>
            <a:ext cx="4190857" cy="3883295"/>
            <a:chOff x="5894962" y="1929902"/>
            <a:chExt cx="4190857" cy="388329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108170-E3DD-B1CD-0CFB-83B87236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962" y="1929902"/>
              <a:ext cx="4190857" cy="351396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946BCC7-F697-EFB1-3994-FE24F4F58C0A}"/>
                </a:ext>
              </a:extLst>
            </p:cNvPr>
            <p:cNvSpPr txBox="1"/>
            <p:nvPr/>
          </p:nvSpPr>
          <p:spPr>
            <a:xfrm>
              <a:off x="5894962" y="5443865"/>
              <a:ext cx="419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AA1424E-B205-F939-2AA5-6E5DDCB716B1}"/>
              </a:ext>
            </a:extLst>
          </p:cNvPr>
          <p:cNvGrpSpPr/>
          <p:nvPr/>
        </p:nvGrpSpPr>
        <p:grpSpPr>
          <a:xfrm>
            <a:off x="1120730" y="1970021"/>
            <a:ext cx="3480594" cy="4206942"/>
            <a:chOff x="1033182" y="1750515"/>
            <a:chExt cx="3480594" cy="420694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3AA8CCE-5432-CAE1-4DD2-453D0D70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3183" y="1750515"/>
              <a:ext cx="3480593" cy="3842889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8F2CBF5-9E1D-3CDF-DC06-D92DABC54168}"/>
                </a:ext>
              </a:extLst>
            </p:cNvPr>
            <p:cNvSpPr txBox="1"/>
            <p:nvPr/>
          </p:nvSpPr>
          <p:spPr>
            <a:xfrm>
              <a:off x="1033182" y="5588125"/>
              <a:ext cx="3480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87B9F7F-83B1-DF3E-EC06-46692CAB9FD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39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88619C9-69F4-3ECE-80F0-67DF92DC0C4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Perspectives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21462-C416-ACAE-4A29-3AFBCD89AA1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ABF3AB1-09DE-CBAB-001A-B2D10FB14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351338"/>
          </a:xfrm>
        </p:spPr>
        <p:txBody>
          <a:bodyPr>
            <a:normAutofit fontScale="85000" lnSpcReduction="10000"/>
          </a:bodyPr>
          <a:lstStyle/>
          <a:p>
            <a:r>
              <a:rPr lang="fr-FR" sz="2600" b="1" dirty="0"/>
              <a:t>Suivi des objets célestes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Astrophotographie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Pointage précis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</a:t>
            </a:r>
            <a:r>
              <a:rPr lang="fr-FR" sz="26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FR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3447EA-539E-FD4C-618B-FD696998FE0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7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38784"/>
              </p:ext>
            </p:extLst>
          </p:nvPr>
        </p:nvGraphicFramePr>
        <p:xfrm>
          <a:off x="663102" y="1790560"/>
          <a:ext cx="10865796" cy="45257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Supporter un DSLR avec des objectifs jusqu'à 300 mm de focale, pour une charge totale de 2 à 3 kg.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Conception légère et compacte, adaptée au transport dans un sac à dos standard.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Faible, adaptée aux sorties sur le terrain.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Pilotage via un PC utilisant le logiciel d'astrophotographie NINA.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Fabrication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Moyens de fabrication accessibles (Fablab et matériel personnel)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527799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1C0BC2-8914-2729-5700-25B18D2917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8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91F7E-FE52-7C64-7994-5A1D9F4A2F1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CBD94-8E0B-40EB-814E-3414C7DE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Roadmap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66136-B60F-45BC-B5F3-4CDD357C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/>
              <a:t>Développement</a:t>
            </a:r>
            <a:r>
              <a:rPr lang="en-CA" dirty="0"/>
              <a:t> du driver</a:t>
            </a:r>
          </a:p>
          <a:p>
            <a:pPr lvl="1"/>
            <a:r>
              <a:rPr lang="en-CA" dirty="0" err="1"/>
              <a:t>Bloquant</a:t>
            </a:r>
            <a:r>
              <a:rPr lang="en-CA" dirty="0"/>
              <a:t> pour le </a:t>
            </a:r>
            <a:r>
              <a:rPr lang="en-CA" dirty="0" err="1"/>
              <a:t>reste</a:t>
            </a:r>
            <a:r>
              <a:rPr lang="en-CA" dirty="0"/>
              <a:t> du </a:t>
            </a:r>
            <a:r>
              <a:rPr lang="en-CA" dirty="0" err="1"/>
              <a:t>projet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 err="1"/>
              <a:t>Développement</a:t>
            </a:r>
            <a:r>
              <a:rPr lang="en-CA" dirty="0"/>
              <a:t> de </a:t>
            </a:r>
            <a:r>
              <a:rPr lang="en-CA" dirty="0" err="1"/>
              <a:t>l’électronique</a:t>
            </a:r>
            <a:endParaRPr lang="en-CA" dirty="0"/>
          </a:p>
          <a:p>
            <a:pPr lvl="1"/>
            <a:r>
              <a:rPr lang="fr-CA" dirty="0"/>
              <a:t>Contrôle des moteurs</a:t>
            </a:r>
          </a:p>
          <a:p>
            <a:pPr lvl="1"/>
            <a:r>
              <a:rPr lang="fr-CA" dirty="0"/>
              <a:t>Définition exhaustive des capteurs et lecture</a:t>
            </a:r>
          </a:p>
          <a:p>
            <a:pPr lvl="1"/>
            <a:r>
              <a:rPr lang="fr-CA" dirty="0"/>
              <a:t>Conception de l’alimentation</a:t>
            </a:r>
          </a:p>
          <a:p>
            <a:pPr lvl="1"/>
            <a:endParaRPr lang="fr-CA" dirty="0"/>
          </a:p>
          <a:p>
            <a:r>
              <a:rPr lang="fr-CA" dirty="0" err="1"/>
              <a:t>Développemnent</a:t>
            </a:r>
            <a:r>
              <a:rPr lang="fr-CA" dirty="0"/>
              <a:t> de la mécanique</a:t>
            </a:r>
          </a:p>
          <a:p>
            <a:pPr lvl="1"/>
            <a:r>
              <a:rPr lang="fr-CA" dirty="0"/>
              <a:t>Exploration solutions de réducteur</a:t>
            </a:r>
          </a:p>
          <a:p>
            <a:pPr lvl="1"/>
            <a:r>
              <a:rPr lang="fr-CA" dirty="0"/>
              <a:t>Conception de la structure</a:t>
            </a:r>
          </a:p>
          <a:p>
            <a:pPr lvl="1"/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EBAB51-4B37-4109-A8AC-38753CBA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samedi 18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609447-6D8B-45B6-A89A-C17CE2BE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BF5F3D-C6A2-46EB-B86F-E6DD31D3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2190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</TotalTime>
  <Words>1769</Words>
  <Application>Microsoft Office PowerPoint</Application>
  <PresentationFormat>Grand écran</PresentationFormat>
  <Paragraphs>387</Paragraphs>
  <Slides>40</Slides>
  <Notes>0</Notes>
  <HiddenSlides>5</HiddenSlides>
  <MMClips>4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d’une monture astronomique</vt:lpstr>
      <vt:lpstr>Utilité d'une monture astronomique :</vt:lpstr>
      <vt:lpstr>Aspects généraux du projet</vt:lpstr>
      <vt:lpstr>Exigences</vt:lpstr>
      <vt:lpstr>Architecture de Starget</vt:lpstr>
      <vt:lpstr>Roadmap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Capteurs</vt:lpstr>
      <vt:lpstr>Objectifs</vt:lpstr>
      <vt:lpstr>Conception logicielle</vt:lpstr>
      <vt:lpstr>Structure logicielle</vt:lpstr>
      <vt:lpstr>Choix technologique</vt:lpstr>
      <vt:lpstr>Architecture de Starget</vt:lpstr>
      <vt:lpstr>Choix technologique</vt:lpstr>
      <vt:lpstr>Conception logicielle : Embarqué</vt:lpstr>
      <vt:lpstr>Objectifs</vt:lpstr>
      <vt:lpstr>Conception mécanique</vt:lpstr>
      <vt:lpstr>Choix de l’architecture</vt:lpstr>
      <vt:lpstr>Choix de l’architecture</vt:lpstr>
      <vt:lpstr>Choix du reducteur</vt:lpstr>
      <vt:lpstr>Fonctionnement d’un SRCP Gear </vt:lpstr>
      <vt:lpstr>Conception d’un SRCP Gear </vt:lpstr>
      <vt:lpstr>Conception d’un SRCP Gear </vt:lpstr>
      <vt:lpstr>Design préliminaire : Monture</vt:lpstr>
      <vt:lpstr>Objectifs</vt:lpstr>
      <vt:lpstr>Tests et validation</vt:lpstr>
      <vt:lpstr>Test du design du réducteur</vt:lpstr>
      <vt:lpstr>Test du design du réducteur</vt:lpstr>
      <vt:lpstr>Tests de l’électronique</vt:lpstr>
      <vt:lpstr>Perspectives d’amélioration</vt:lpstr>
      <vt:lpstr>Évolutivité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BROCAS Sylvain</cp:lastModifiedBy>
  <cp:revision>58</cp:revision>
  <dcterms:created xsi:type="dcterms:W3CDTF">2025-01-09T23:17:32Z</dcterms:created>
  <dcterms:modified xsi:type="dcterms:W3CDTF">2025-01-20T21:18:28Z</dcterms:modified>
</cp:coreProperties>
</file>